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5"/>
  </p:notesMasterIdLst>
  <p:sldIdLst>
    <p:sldId id="280" r:id="rId2"/>
    <p:sldId id="270" r:id="rId3"/>
    <p:sldId id="268" r:id="rId4"/>
    <p:sldId id="261" r:id="rId5"/>
    <p:sldId id="262" r:id="rId6"/>
    <p:sldId id="271" r:id="rId7"/>
    <p:sldId id="278" r:id="rId8"/>
    <p:sldId id="306" r:id="rId9"/>
    <p:sldId id="276" r:id="rId10"/>
    <p:sldId id="299" r:id="rId11"/>
    <p:sldId id="300" r:id="rId12"/>
    <p:sldId id="301" r:id="rId13"/>
    <p:sldId id="281" r:id="rId14"/>
    <p:sldId id="277" r:id="rId15"/>
    <p:sldId id="297" r:id="rId16"/>
    <p:sldId id="307" r:id="rId17"/>
    <p:sldId id="265" r:id="rId18"/>
    <p:sldId id="266" r:id="rId19"/>
    <p:sldId id="304" r:id="rId20"/>
    <p:sldId id="274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2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5" autoAdjust="0"/>
    <p:restoredTop sz="94660"/>
  </p:normalViewPr>
  <p:slideViewPr>
    <p:cSldViewPr>
      <p:cViewPr>
        <p:scale>
          <a:sx n="76" d="100"/>
          <a:sy n="76" d="100"/>
        </p:scale>
        <p:origin x="-188" y="-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327967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salesforce.com/articleView?err=1&amp;id=getstart_help.htm&amp;type=5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What are objects</a:t>
            </a:r>
          </a:p>
          <a:p>
            <a:r>
              <a:rPr lang="en-IN" dirty="0" smtClean="0"/>
              <a:t>What are standard and custom objects and fields</a:t>
            </a:r>
          </a:p>
          <a:p>
            <a:r>
              <a:rPr lang="en-IN" dirty="0" smtClean="0"/>
              <a:t>How to create custom fields in std objects</a:t>
            </a:r>
          </a:p>
          <a:p>
            <a:r>
              <a:rPr lang="en-IN" dirty="0" smtClean="0"/>
              <a:t>How to create custom objects and custom fields</a:t>
            </a:r>
          </a:p>
          <a:p>
            <a:r>
              <a:rPr lang="en-IN" dirty="0" smtClean="0"/>
              <a:t>Field Data types and key properties(</a:t>
            </a:r>
            <a:r>
              <a:rPr lang="en-IN" dirty="0" err="1" smtClean="0"/>
              <a:t>required,unique,foreign</a:t>
            </a:r>
            <a:r>
              <a:rPr lang="en-IN" dirty="0" smtClean="0"/>
              <a:t> key) </a:t>
            </a:r>
          </a:p>
          <a:p>
            <a:r>
              <a:rPr lang="en-IN" dirty="0" smtClean="0"/>
              <a:t>Advanced data types (automatic </a:t>
            </a:r>
            <a:r>
              <a:rPr lang="en-IN" dirty="0" err="1" smtClean="0"/>
              <a:t>validation,formatting</a:t>
            </a:r>
            <a:r>
              <a:rPr lang="en-IN" dirty="0" smtClean="0"/>
              <a:t>)</a:t>
            </a:r>
          </a:p>
          <a:p>
            <a:r>
              <a:rPr lang="en-IN" dirty="0" err="1" smtClean="0"/>
              <a:t>UI:Page</a:t>
            </a:r>
            <a:r>
              <a:rPr lang="en-IN" dirty="0" smtClean="0"/>
              <a:t> Configuring and creating page layout for objects</a:t>
            </a:r>
          </a:p>
          <a:p>
            <a:r>
              <a:rPr lang="en-IN" dirty="0" smtClean="0"/>
              <a:t>Set up history tracking for record updates on an object</a:t>
            </a:r>
          </a:p>
          <a:p>
            <a:r>
              <a:rPr lang="en-IN" dirty="0" smtClean="0"/>
              <a:t>Setting up chatter</a:t>
            </a:r>
          </a:p>
          <a:p>
            <a:r>
              <a:rPr lang="en-IN" dirty="0" smtClean="0"/>
              <a:t>Help reference:</a:t>
            </a:r>
            <a:r>
              <a:rPr lang="en-US" smtClean="0">
                <a:hlinkClick r:id="rId2"/>
              </a:rPr>
              <a:t>https://help.salesforce.com/articleView?err=1&amp;id=getstart_help.htm&amp;type=5</a:t>
            </a:r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Object Configurations:</a:t>
            </a:r>
            <a:br>
              <a:rPr lang="en-IN" dirty="0" smtClean="0"/>
            </a:br>
            <a:r>
              <a:rPr lang="en-IN" dirty="0" err="1" smtClean="0"/>
              <a:t>Salesforce</a:t>
            </a:r>
            <a:r>
              <a:rPr lang="en-IN" dirty="0" smtClean="0"/>
              <a:t> Database and Views</a:t>
            </a:r>
            <a:br>
              <a:rPr lang="en-IN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1384" y="1340768"/>
            <a:ext cx="9877777" cy="537509"/>
          </a:xfrm>
        </p:spPr>
        <p:txBody>
          <a:bodyPr/>
          <a:lstStyle/>
          <a:p>
            <a:r>
              <a:rPr lang="en-IN" dirty="0" smtClean="0"/>
              <a:t>Navigate to a record and click the edit layout in the quick access menu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Edit page layouts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88840"/>
            <a:ext cx="11734800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392" y="1268760"/>
            <a:ext cx="9877777" cy="1080120"/>
          </a:xfrm>
        </p:spPr>
        <p:txBody>
          <a:bodyPr/>
          <a:lstStyle/>
          <a:p>
            <a:r>
              <a:rPr lang="en-IN" dirty="0" smtClean="0"/>
              <a:t>Click and drag fields in to the layout from the field sets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Format  fields/sections/spaces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384" y="1916832"/>
            <a:ext cx="94615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5303912" y="1700808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Configure the related lists if the object has MD or lookup relation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384" y="1700808"/>
            <a:ext cx="10945216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1919536" y="4581128"/>
            <a:ext cx="504056" cy="216024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62757" y="2132856"/>
            <a:ext cx="9877777" cy="39933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Custom app objects/Tabs/fields</a:t>
            </a:r>
          </a:p>
          <a:p>
            <a:r>
              <a:rPr lang="en-IN" dirty="0" smtClean="0"/>
              <a:t>Adding custom fields to standard objects</a:t>
            </a:r>
            <a:endParaRPr lang="en-US" dirty="0" smtClean="0"/>
          </a:p>
          <a:p>
            <a:r>
              <a:rPr lang="en-IN" dirty="0" smtClean="0"/>
              <a:t>Create custom fields in account- </a:t>
            </a:r>
            <a:r>
              <a:rPr lang="en-IN" dirty="0" err="1" smtClean="0"/>
              <a:t>revenuew,supportemail,phone,dependent</a:t>
            </a:r>
            <a:r>
              <a:rPr lang="en-IN" dirty="0" smtClean="0"/>
              <a:t> </a:t>
            </a:r>
            <a:r>
              <a:rPr lang="en-IN" dirty="0" err="1" smtClean="0"/>
              <a:t>picklist</a:t>
            </a:r>
            <a:r>
              <a:rPr lang="en-IN" dirty="0" smtClean="0"/>
              <a:t> country/</a:t>
            </a:r>
            <a:r>
              <a:rPr lang="en-IN" dirty="0" err="1" smtClean="0"/>
              <a:t>state,emcaccountnumber,servertypes,depending</a:t>
            </a:r>
            <a:r>
              <a:rPr lang="en-IN" dirty="0" smtClean="0"/>
              <a:t> </a:t>
            </a:r>
            <a:r>
              <a:rPr lang="en-IN" dirty="0" err="1" smtClean="0"/>
              <a:t>piclistregion</a:t>
            </a:r>
            <a:r>
              <a:rPr lang="en-IN" dirty="0" smtClean="0"/>
              <a:t> countries</a:t>
            </a:r>
            <a:endParaRPr lang="en-US" dirty="0" smtClean="0"/>
          </a:p>
          <a:p>
            <a:r>
              <a:rPr lang="en-IN" dirty="0" smtClean="0"/>
              <a:t>Create custom App Student Master</a:t>
            </a:r>
          </a:p>
          <a:p>
            <a:r>
              <a:rPr lang="en-IN" dirty="0" smtClean="0"/>
              <a:t>Create custom student master and marks objects</a:t>
            </a:r>
            <a:endParaRPr lang="en-US" dirty="0" smtClean="0"/>
          </a:p>
          <a:p>
            <a:r>
              <a:rPr lang="en-US" dirty="0" smtClean="0"/>
              <a:t>Create New App and add the tabs</a:t>
            </a:r>
          </a:p>
          <a:p>
            <a:r>
              <a:rPr lang="en-US" dirty="0" smtClean="0"/>
              <a:t>List views and Page layouts for labs</a:t>
            </a:r>
          </a:p>
          <a:p>
            <a:r>
              <a:rPr lang="en-US" dirty="0" smtClean="0"/>
              <a:t>Create criteria based list view</a:t>
            </a:r>
          </a:p>
          <a:p>
            <a:r>
              <a:rPr lang="en-US" dirty="0" smtClean="0"/>
              <a:t>Create section in page layouts for the objects</a:t>
            </a:r>
          </a:p>
          <a:p>
            <a:r>
              <a:rPr lang="en-IN" dirty="0" smtClean="0"/>
              <a:t>Create Section in accounts layout – retail and wholesale</a:t>
            </a:r>
          </a:p>
          <a:p>
            <a:r>
              <a:rPr lang="en-IN" dirty="0" smtClean="0"/>
              <a:t>Configure type </a:t>
            </a:r>
            <a:r>
              <a:rPr lang="en-IN" dirty="0" err="1" smtClean="0"/>
              <a:t>picklist</a:t>
            </a:r>
            <a:r>
              <a:rPr lang="en-IN" dirty="0" smtClean="0"/>
              <a:t> for the record types-retail /wholesale</a:t>
            </a:r>
          </a:p>
          <a:p>
            <a:r>
              <a:rPr lang="en-IN" dirty="0" smtClean="0"/>
              <a:t>Create custom fields in account- </a:t>
            </a:r>
            <a:r>
              <a:rPr lang="en-IN" dirty="0" err="1" smtClean="0"/>
              <a:t>revenuew,supportemail,phone,dependent</a:t>
            </a:r>
            <a:r>
              <a:rPr lang="en-IN" dirty="0" smtClean="0"/>
              <a:t> </a:t>
            </a:r>
            <a:r>
              <a:rPr lang="en-IN" dirty="0" err="1" smtClean="0"/>
              <a:t>picklist</a:t>
            </a:r>
            <a:r>
              <a:rPr lang="en-IN" dirty="0" smtClean="0"/>
              <a:t> country/</a:t>
            </a:r>
            <a:r>
              <a:rPr lang="en-IN" dirty="0" err="1" smtClean="0"/>
              <a:t>state,emcaccountnumber,servertypes,depending</a:t>
            </a:r>
            <a:r>
              <a:rPr lang="en-IN" dirty="0" smtClean="0"/>
              <a:t> </a:t>
            </a:r>
            <a:r>
              <a:rPr lang="en-IN" dirty="0" err="1" smtClean="0"/>
              <a:t>piclistregion</a:t>
            </a:r>
            <a:r>
              <a:rPr lang="en-IN" dirty="0" smtClean="0"/>
              <a:t> countries</a:t>
            </a:r>
          </a:p>
          <a:p>
            <a:r>
              <a:rPr lang="en-IN" dirty="0" smtClean="0"/>
              <a:t>Setup field history tracking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Labs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Each object can have multiple record types</a:t>
            </a:r>
          </a:p>
          <a:p>
            <a:r>
              <a:rPr lang="en-IN" dirty="0" smtClean="0"/>
              <a:t>Each record type can be assigned to particular profile .</a:t>
            </a:r>
          </a:p>
          <a:p>
            <a:r>
              <a:rPr lang="en-IN" dirty="0" smtClean="0"/>
              <a:t>So user with the right profile can access the right record types.</a:t>
            </a:r>
          </a:p>
          <a:p>
            <a:r>
              <a:rPr lang="en-IN" dirty="0" smtClean="0"/>
              <a:t>Record type can be used to show particular layout or list of values</a:t>
            </a:r>
          </a:p>
          <a:p>
            <a:r>
              <a:rPr lang="en-IN" dirty="0" smtClean="0"/>
              <a:t>Profiles control what </a:t>
            </a:r>
            <a:r>
              <a:rPr lang="en-IN" dirty="0" err="1" smtClean="0"/>
              <a:t>apps,layouts,object</a:t>
            </a:r>
            <a:r>
              <a:rPr lang="en-IN" dirty="0" smtClean="0"/>
              <a:t> level </a:t>
            </a:r>
            <a:r>
              <a:rPr lang="en-IN" dirty="0" err="1" smtClean="0"/>
              <a:t>access,we</a:t>
            </a:r>
            <a:r>
              <a:rPr lang="en-IN" dirty="0" smtClean="0"/>
              <a:t> will look at profiles in detail in the security settings module.</a:t>
            </a:r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Record type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can multiple record types and create layout for each record type</a:t>
            </a:r>
          </a:p>
          <a:p>
            <a:r>
              <a:rPr lang="en-IN" dirty="0" smtClean="0"/>
              <a:t>Need to map record type to layout via user profiles</a:t>
            </a:r>
          </a:p>
          <a:p>
            <a:r>
              <a:rPr lang="en-IN" dirty="0" smtClean="0"/>
              <a:t>So if a profile has access to all the record </a:t>
            </a:r>
            <a:r>
              <a:rPr lang="en-IN" dirty="0" err="1" smtClean="0"/>
              <a:t>types,the</a:t>
            </a:r>
            <a:r>
              <a:rPr lang="en-IN" dirty="0" smtClean="0"/>
              <a:t> user will see the record type selection when user hits new button and will se corresponding layout</a:t>
            </a:r>
          </a:p>
          <a:p>
            <a:r>
              <a:rPr lang="en-IN" dirty="0" err="1" smtClean="0"/>
              <a:t>Lab:Actual</a:t>
            </a:r>
            <a:r>
              <a:rPr lang="en-IN" dirty="0" smtClean="0"/>
              <a:t> </a:t>
            </a:r>
            <a:r>
              <a:rPr lang="en-IN" dirty="0" smtClean="0"/>
              <a:t>implementation on accounts with retail and wholesale</a:t>
            </a:r>
          </a:p>
          <a:p>
            <a:pPr>
              <a:buNone/>
            </a:pPr>
            <a:r>
              <a:rPr lang="en-IN" dirty="0" smtClean="0"/>
              <a:t> </a:t>
            </a:r>
            <a:r>
              <a:rPr lang="en-IN" dirty="0" smtClean="0"/>
              <a:t> 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Mapping record type to profile and layouts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Custom objects are created to fit in new business requirement .</a:t>
            </a:r>
          </a:p>
          <a:p>
            <a:r>
              <a:rPr lang="en-IN" dirty="0" smtClean="0"/>
              <a:t>It will contain the standard default fields</a:t>
            </a:r>
          </a:p>
          <a:p>
            <a:r>
              <a:rPr lang="en-IN" dirty="0" smtClean="0"/>
              <a:t>New fields can be </a:t>
            </a:r>
            <a:r>
              <a:rPr lang="en-IN" dirty="0" err="1" smtClean="0"/>
              <a:t>added,layout</a:t>
            </a:r>
            <a:r>
              <a:rPr lang="en-IN" dirty="0" smtClean="0"/>
              <a:t> will get automatically created</a:t>
            </a:r>
          </a:p>
          <a:p>
            <a:r>
              <a:rPr lang="en-IN" dirty="0" smtClean="0"/>
              <a:t>Please create student master and marks as part of 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 objects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400" y="476672"/>
            <a:ext cx="10153128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368" y="188640"/>
            <a:ext cx="10657184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body" idx="4294967295"/>
          </p:nvPr>
        </p:nvSpPr>
        <p:spPr>
          <a:xfrm>
            <a:off x="428625" y="857250"/>
            <a:ext cx="11214200" cy="1980158"/>
          </a:xfrm>
        </p:spPr>
        <p:txBody>
          <a:bodyPr lIns="38267" tIns="38267" rIns="38267" bIns="38267" anchor="t">
            <a:normAutofit fontScale="92500" lnSpcReduction="20000"/>
          </a:bodyPr>
          <a:lstStyle/>
          <a:p>
            <a:pPr marL="272656" indent="-272656" defTabSz="727085">
              <a:spcBef>
                <a:spcPts val="418"/>
              </a:spcBef>
              <a:buClr>
                <a:srgbClr val="CC9900"/>
              </a:buClr>
              <a:buSzPct val="65000"/>
              <a:buFont typeface="Wingdings"/>
              <a:buChar char="■"/>
              <a:defRPr sz="1800"/>
            </a:pPr>
            <a:r>
              <a:rPr sz="210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A self Relationship is a lookup relationship to the same object.</a:t>
            </a:r>
          </a:p>
          <a:p>
            <a:pPr marL="272656" indent="-272656" defTabSz="727085">
              <a:spcBef>
                <a:spcPts val="335"/>
              </a:spcBef>
              <a:buClr>
                <a:srgbClr val="CC9900"/>
              </a:buClr>
              <a:buSzPct val="65000"/>
              <a:buFont typeface="Wingdings"/>
              <a:buChar char="■"/>
              <a:defRPr sz="1800"/>
            </a:pPr>
            <a:r>
              <a:rPr sz="2100" i="1" u="sng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For Example:-</a:t>
            </a:r>
          </a:p>
          <a:p>
            <a:pPr marL="272656" indent="-272656" defTabSz="727085">
              <a:spcBef>
                <a:spcPts val="335"/>
              </a:spcBef>
              <a:buClr>
                <a:srgbClr val="CC9900"/>
              </a:buClr>
              <a:buSzPct val="65000"/>
              <a:buFont typeface="Wingdings"/>
              <a:buChar char="■"/>
              <a:defRPr sz="1800"/>
            </a:pPr>
            <a:endParaRPr sz="2100" i="1" u="sng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2656" indent="-272656" defTabSz="727085">
              <a:spcBef>
                <a:spcPts val="335"/>
              </a:spcBef>
              <a:buClr>
                <a:srgbClr val="CC9900"/>
              </a:buClr>
              <a:buSzPct val="65000"/>
              <a:buFont typeface="Wingdings"/>
              <a:buChar char="■"/>
              <a:defRPr sz="1800"/>
            </a:pPr>
            <a:endParaRPr sz="2100" i="1" u="sng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2690" lvl="1" indent="-258772" defTabSz="727085">
              <a:spcBef>
                <a:spcPts val="335"/>
              </a:spcBef>
              <a:buClr>
                <a:srgbClr val="3B812F"/>
              </a:buClr>
              <a:buSzPct val="60000"/>
              <a:buFont typeface="Wingdings"/>
              <a:buChar char="❑"/>
              <a:defRPr sz="1800"/>
            </a:pPr>
            <a:r>
              <a:rPr sz="210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User Object has a special type of lookup relationship: the hierarchy relationship. For example a hierarchy relationship allows developers to create a  Manager field on the User object to relate another User.</a:t>
            </a:r>
          </a:p>
        </p:txBody>
      </p:sp>
      <p:sp>
        <p:nvSpPr>
          <p:cNvPr id="25603" name="Shape 139"/>
          <p:cNvSpPr>
            <a:spLocks noChangeArrowheads="1"/>
          </p:cNvSpPr>
          <p:nvPr/>
        </p:nvSpPr>
        <p:spPr bwMode="auto">
          <a:xfrm>
            <a:off x="381000" y="3808512"/>
            <a:ext cx="11430000" cy="2344571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38267" tIns="38268" rIns="38267" bIns="38268">
            <a:spAutoFit/>
          </a:bodyPr>
          <a:lstStyle/>
          <a:p>
            <a:pPr marL="287007" indent="-287007" defTabSz="765353">
              <a:lnSpc>
                <a:spcPct val="200000"/>
              </a:lnSpc>
              <a:spcBef>
                <a:spcPts val="335"/>
              </a:spcBef>
              <a:buClr>
                <a:srgbClr val="CC9900"/>
              </a:buClr>
              <a:buSzPct val="65000"/>
              <a:buFont typeface="Wingdings" pitchFamily="2" charset="2"/>
              <a:buChar char="■"/>
            </a:pPr>
            <a:r>
              <a:rPr lang="en-US" sz="2400" dirty="0">
                <a:latin typeface="Arial" pitchFamily="34" charset="0"/>
                <a:cs typeface="Arial" pitchFamily="34" charset="0"/>
                <a:sym typeface="Arial" pitchFamily="34" charset="0"/>
              </a:rPr>
              <a:t>We can achieve this type of relationships , by creating a junction object to connect 2 objects.</a:t>
            </a:r>
          </a:p>
          <a:p>
            <a:pPr marL="287007" indent="-287007" defTabSz="765353">
              <a:lnSpc>
                <a:spcPct val="200000"/>
              </a:lnSpc>
              <a:spcBef>
                <a:spcPts val="335"/>
              </a:spcBef>
              <a:buClr>
                <a:srgbClr val="CC9900"/>
              </a:buClr>
              <a:buSzPct val="65000"/>
              <a:buFont typeface="Wingdings" pitchFamily="2" charset="2"/>
              <a:buChar char="■"/>
            </a:pPr>
            <a:r>
              <a:rPr lang="en-US" sz="2400" dirty="0">
                <a:latin typeface="Arial" pitchFamily="34" charset="0"/>
                <a:cs typeface="Arial" pitchFamily="34" charset="0"/>
                <a:sym typeface="Arial" pitchFamily="34" charset="0"/>
              </a:rPr>
              <a:t>A junction object is a Custom object with 2 master-child relationships.</a:t>
            </a:r>
          </a:p>
        </p:txBody>
      </p:sp>
      <p:sp>
        <p:nvSpPr>
          <p:cNvPr id="25604" name="Shape 140"/>
          <p:cNvSpPr>
            <a:spLocks noChangeArrowheads="1"/>
          </p:cNvSpPr>
          <p:nvPr/>
        </p:nvSpPr>
        <p:spPr bwMode="auto">
          <a:xfrm>
            <a:off x="440531" y="-216545"/>
            <a:ext cx="11310938" cy="10001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b"/>
          <a:lstStyle/>
          <a:p>
            <a:pPr defTabSz="382676">
              <a:spcBef>
                <a:spcPts val="1004"/>
              </a:spcBef>
            </a:pPr>
            <a:r>
              <a:rPr lang="en-US" sz="3600" dirty="0">
                <a:solidFill>
                  <a:srgbClr val="009CDB"/>
                </a:solidFill>
                <a:latin typeface="Times" pitchFamily="18" charset="0"/>
                <a:cs typeface="Times" pitchFamily="18" charset="0"/>
                <a:sym typeface="Times" pitchFamily="18" charset="0"/>
              </a:rPr>
              <a:t>Self Relationships</a:t>
            </a:r>
          </a:p>
        </p:txBody>
      </p:sp>
      <p:sp>
        <p:nvSpPr>
          <p:cNvPr id="25605" name="Shape 141"/>
          <p:cNvSpPr>
            <a:spLocks noChangeArrowheads="1"/>
          </p:cNvSpPr>
          <p:nvPr/>
        </p:nvSpPr>
        <p:spPr bwMode="auto">
          <a:xfrm>
            <a:off x="440531" y="2528218"/>
            <a:ext cx="11310938" cy="10001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b"/>
          <a:lstStyle/>
          <a:p>
            <a:pPr defTabSz="382676">
              <a:spcBef>
                <a:spcPts val="1004"/>
              </a:spcBef>
            </a:pPr>
            <a:r>
              <a:rPr lang="en-US" sz="3600" dirty="0">
                <a:solidFill>
                  <a:srgbClr val="009CDB"/>
                </a:solidFill>
                <a:latin typeface="Times" pitchFamily="18" charset="0"/>
                <a:cs typeface="Times" pitchFamily="18" charset="0"/>
                <a:sym typeface="Times" pitchFamily="18" charset="0"/>
              </a:rPr>
              <a:t>Many to Many Relationships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352" y="1916832"/>
            <a:ext cx="1101722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is 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671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62757" y="2675467"/>
            <a:ext cx="10549867" cy="3450696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2656"/>
            <a:ext cx="11233248" cy="586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383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Upto</a:t>
            </a:r>
            <a:r>
              <a:rPr lang="en-IN" dirty="0" smtClean="0"/>
              <a:t> 20 fields can be tracked on each object using field history tracking,</a:t>
            </a:r>
          </a:p>
          <a:p>
            <a:r>
              <a:rPr lang="en-IN" dirty="0" smtClean="0"/>
              <a:t>Who ,when and what changes were made.</a:t>
            </a:r>
          </a:p>
          <a:p>
            <a:r>
              <a:rPr lang="en-IN" dirty="0" smtClean="0"/>
              <a:t>Helps with record level audit</a:t>
            </a:r>
          </a:p>
          <a:p>
            <a:r>
              <a:rPr lang="en-IN" dirty="0" err="1" smtClean="0"/>
              <a:t>Lab:Configure</a:t>
            </a:r>
            <a:r>
              <a:rPr lang="en-IN" dirty="0" smtClean="0"/>
              <a:t> the layout to show tracking records in related list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Field History tracking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9456" y="1916832"/>
            <a:ext cx="9877777" cy="475252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• Broadcast messages with high significance but low priority</a:t>
            </a:r>
          </a:p>
          <a:p>
            <a:r>
              <a:rPr lang="en-US" dirty="0" smtClean="0"/>
              <a:t> • Peer recognition • HR updates </a:t>
            </a:r>
          </a:p>
          <a:p>
            <a:r>
              <a:rPr lang="en-US" dirty="0" smtClean="0"/>
              <a:t>• Department or team KPIs and company-wide performance updates </a:t>
            </a:r>
          </a:p>
          <a:p>
            <a:r>
              <a:rPr lang="en-US" dirty="0" smtClean="0"/>
              <a:t>• Industry or job-specific articles and videos that promote innovation </a:t>
            </a:r>
          </a:p>
          <a:p>
            <a:r>
              <a:rPr lang="en-US" dirty="0" smtClean="0"/>
              <a:t>• Presentation slides</a:t>
            </a:r>
          </a:p>
          <a:p>
            <a:r>
              <a:rPr lang="en-US" dirty="0" smtClean="0"/>
              <a:t> • Group voting and polls </a:t>
            </a:r>
          </a:p>
          <a:p>
            <a:r>
              <a:rPr lang="en-US" dirty="0" smtClean="0"/>
              <a:t>• Which logo redesign do you like best? </a:t>
            </a:r>
          </a:p>
          <a:p>
            <a:r>
              <a:rPr lang="en-US" dirty="0" smtClean="0"/>
              <a:t>• Idea generation </a:t>
            </a:r>
          </a:p>
          <a:p>
            <a:r>
              <a:rPr lang="en-US" dirty="0" smtClean="0"/>
              <a:t>• What should we include in our meeting agenda? </a:t>
            </a:r>
          </a:p>
          <a:p>
            <a:r>
              <a:rPr lang="en-US" dirty="0" smtClean="0"/>
              <a:t>• What problems are customers having we can solve? </a:t>
            </a:r>
          </a:p>
          <a:p>
            <a:r>
              <a:rPr lang="en-US" dirty="0" smtClean="0"/>
              <a:t>• Asking non-urgent questions to other departments or subject matter experts </a:t>
            </a:r>
          </a:p>
          <a:p>
            <a:r>
              <a:rPr lang="en-US" dirty="0" smtClean="0"/>
              <a:t>• Use the “knowledgeable people” feature to find people who can answer questions on specific topics </a:t>
            </a:r>
          </a:p>
          <a:p>
            <a:r>
              <a:rPr lang="en-US" dirty="0" smtClean="0"/>
              <a:t>• Project team and committee updates, collaboration between meetings </a:t>
            </a:r>
          </a:p>
          <a:p>
            <a:r>
              <a:rPr lang="en-US" dirty="0" smtClean="0"/>
              <a:t>• Questions and answers are searchable </a:t>
            </a:r>
          </a:p>
          <a:p>
            <a:r>
              <a:rPr lang="en-US" dirty="0" smtClean="0"/>
              <a:t>• Post links or files relevant to topic </a:t>
            </a:r>
          </a:p>
          <a:p>
            <a:r>
              <a:rPr lang="en-US" dirty="0" smtClean="0"/>
              <a:t>• Post updates to action items discussed during meetings</a:t>
            </a:r>
          </a:p>
          <a:p>
            <a:r>
              <a:rPr lang="en-US" dirty="0" smtClean="0"/>
              <a:t> • Post files, status reports, questions and project updates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Chatter usage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 to companies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9376" y="2492896"/>
            <a:ext cx="756084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8288" y="3068960"/>
            <a:ext cx="15525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9696400" y="3645024"/>
            <a:ext cx="936104" cy="72008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Chatter Feed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7368" y="1844824"/>
            <a:ext cx="1008112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Chatter Groups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368" y="1844824"/>
            <a:ext cx="1015312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Chatter post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392" y="1772816"/>
            <a:ext cx="9433048" cy="436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People and Profile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376" y="1700808"/>
            <a:ext cx="1116124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Chatter files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384" y="2060848"/>
            <a:ext cx="1011847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360" y="1844824"/>
            <a:ext cx="1166529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Fields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780928"/>
            <a:ext cx="9217024" cy="323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49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 tracking with Chatter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5399" y="2132856"/>
            <a:ext cx="1010978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Email Settings 1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416" y="2204864"/>
            <a:ext cx="8486775" cy="40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Email settings 2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440" y="1988840"/>
            <a:ext cx="8258175" cy="43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Lab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9416" y="2060848"/>
            <a:ext cx="7776864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and Data Types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7" y="1412778"/>
            <a:ext cx="10763249" cy="460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IN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 and Data types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2" y="1556792"/>
            <a:ext cx="10729192" cy="46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32856"/>
            <a:ext cx="1058517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for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87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When you create a new field, 2 things will keep appearing </a:t>
            </a:r>
            <a:r>
              <a:rPr lang="en-IN" dirty="0" err="1" smtClean="0"/>
              <a:t>everytime</a:t>
            </a:r>
            <a:r>
              <a:rPr lang="en-IN" dirty="0" smtClean="0"/>
              <a:t> during the process</a:t>
            </a:r>
          </a:p>
          <a:p>
            <a:r>
              <a:rPr lang="en-IN" dirty="0" smtClean="0"/>
              <a:t>Layouts to be </a:t>
            </a:r>
            <a:r>
              <a:rPr lang="en-IN" dirty="0" err="1" smtClean="0"/>
              <a:t>added,Salesforce</a:t>
            </a:r>
            <a:r>
              <a:rPr lang="en-IN" dirty="0" smtClean="0"/>
              <a:t> will automatically add the new fields to any existing layouts.</a:t>
            </a:r>
          </a:p>
          <a:p>
            <a:r>
              <a:rPr lang="en-IN" dirty="0" smtClean="0"/>
              <a:t>Which Profiles can see the fields, Profiles control what </a:t>
            </a:r>
            <a:r>
              <a:rPr lang="en-IN" dirty="0" err="1" smtClean="0"/>
              <a:t>apps,tabs,crud</a:t>
            </a:r>
            <a:r>
              <a:rPr lang="en-IN" dirty="0" smtClean="0"/>
              <a:t> access an object can </a:t>
            </a:r>
            <a:r>
              <a:rPr lang="en-IN" dirty="0" err="1" smtClean="0"/>
              <a:t>have,we</a:t>
            </a:r>
            <a:r>
              <a:rPr lang="en-IN" dirty="0" smtClean="0"/>
              <a:t> will look at profiles in security settings module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Field Creation </a:t>
            </a:r>
            <a:r>
              <a:rPr lang="en-IN" dirty="0" err="1" smtClean="0"/>
              <a:t>Process:Automatic</a:t>
            </a:r>
            <a:r>
              <a:rPr lang="en-IN" dirty="0" smtClean="0"/>
              <a:t> layout and profile settings </a:t>
            </a:r>
            <a:r>
              <a:rPr lang="en-IN" dirty="0" err="1" smtClean="0"/>
              <a:t>sidenote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UI - Layouts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3432" y="2204864"/>
            <a:ext cx="9877777" cy="345069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Layouts are UI screens automatically created for each and every object that either exist or is created</a:t>
            </a:r>
          </a:p>
          <a:p>
            <a:r>
              <a:rPr lang="en-IN" dirty="0" smtClean="0"/>
              <a:t>Layouts hold </a:t>
            </a:r>
            <a:r>
              <a:rPr lang="en-IN" dirty="0" err="1" smtClean="0"/>
              <a:t>fields,sections,buttons</a:t>
            </a:r>
            <a:r>
              <a:rPr lang="en-IN" dirty="0" smtClean="0"/>
              <a:t>,</a:t>
            </a:r>
          </a:p>
          <a:p>
            <a:r>
              <a:rPr lang="en-IN" dirty="0" smtClean="0"/>
              <a:t>Layouts hold related list UI which shows related records to main object </a:t>
            </a:r>
          </a:p>
          <a:p>
            <a:r>
              <a:rPr lang="en-IN" dirty="0" smtClean="0"/>
              <a:t>Layout look and feel can be configured.</a:t>
            </a:r>
          </a:p>
          <a:p>
            <a:r>
              <a:rPr lang="en-IN" dirty="0" smtClean="0"/>
              <a:t>Layouts can be cloned to create new, and assigned to different record type and profile. So when user selects the record </a:t>
            </a:r>
            <a:r>
              <a:rPr lang="en-IN" dirty="0" err="1" smtClean="0"/>
              <a:t>type,user</a:t>
            </a:r>
            <a:r>
              <a:rPr lang="en-IN" dirty="0" smtClean="0"/>
              <a:t> will be presented with that particular record type layout.</a:t>
            </a:r>
          </a:p>
          <a:p>
            <a:r>
              <a:rPr lang="en-IN" dirty="0" smtClean="0"/>
              <a:t>Layouts data is </a:t>
            </a:r>
            <a:r>
              <a:rPr lang="en-IN" dirty="0" err="1" smtClean="0"/>
              <a:t>saved,edited,deleted</a:t>
            </a:r>
            <a:r>
              <a:rPr lang="en-IN" dirty="0" smtClean="0"/>
              <a:t> by underlying standard controller.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Layouts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1265</TotalTime>
  <Words>849</Words>
  <Application>Microsoft Office PowerPoint</Application>
  <PresentationFormat>Custom</PresentationFormat>
  <Paragraphs>107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Waveform</vt:lpstr>
      <vt:lpstr>Object Configurations: Salesforce Database and Views </vt:lpstr>
      <vt:lpstr>Object is a Table</vt:lpstr>
      <vt:lpstr>Objects And Fields</vt:lpstr>
      <vt:lpstr>Field and Data Types</vt:lpstr>
      <vt:lpstr>Fields and Data types</vt:lpstr>
      <vt:lpstr>Data Types for Fields</vt:lpstr>
      <vt:lpstr>Field Creation Process:Automatic layout and profile settings sidenote</vt:lpstr>
      <vt:lpstr>UI - Layouts</vt:lpstr>
      <vt:lpstr>Layouts</vt:lpstr>
      <vt:lpstr>Edit page layouts</vt:lpstr>
      <vt:lpstr>Format  fields/sections/spaces</vt:lpstr>
      <vt:lpstr>Configure the related lists if the object has MD or lookup relation</vt:lpstr>
      <vt:lpstr>Labs</vt:lpstr>
      <vt:lpstr>Record type </vt:lpstr>
      <vt:lpstr>Mapping record type to profile and layouts</vt:lpstr>
      <vt:lpstr>Custom objects</vt:lpstr>
      <vt:lpstr>Slide 17</vt:lpstr>
      <vt:lpstr>Slide 18</vt:lpstr>
      <vt:lpstr>Slide 19</vt:lpstr>
      <vt:lpstr>Slide 20</vt:lpstr>
      <vt:lpstr>Field History tracking</vt:lpstr>
      <vt:lpstr>Chatter usage</vt:lpstr>
      <vt:lpstr>Benefits to companies</vt:lpstr>
      <vt:lpstr>Chatter Feed</vt:lpstr>
      <vt:lpstr>Chatter Groups</vt:lpstr>
      <vt:lpstr>Chatter post</vt:lpstr>
      <vt:lpstr>People and Profile</vt:lpstr>
      <vt:lpstr>Chatter files</vt:lpstr>
      <vt:lpstr>Topics</vt:lpstr>
      <vt:lpstr>Object tracking with Chatter</vt:lpstr>
      <vt:lpstr>Email Settings 1</vt:lpstr>
      <vt:lpstr>Email settings 2</vt:lpstr>
      <vt:lpstr>Lab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SFDC data model –Object /Rels/Fields</dc:title>
  <cp:lastModifiedBy>HP</cp:lastModifiedBy>
  <cp:revision>68</cp:revision>
  <dcterms:modified xsi:type="dcterms:W3CDTF">2019-07-29T09:40:04Z</dcterms:modified>
</cp:coreProperties>
</file>